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>
        <p:scale>
          <a:sx n="57" d="100"/>
          <a:sy n="57" d="100"/>
        </p:scale>
        <p:origin x="-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9057050580654709"/>
          <c:y val="3.439572605627798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2"/>
          <c:w val="0.86738822898747026"/>
          <c:h val="0.6630144185062195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40064"/>
        <c:axId val="32041984"/>
      </c:barChart>
      <c:catAx>
        <c:axId val="3204006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818247985789698"/>
              <c:y val="0.8937064163413367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204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041984"/>
        <c:scaling>
          <c:orientation val="minMax"/>
          <c:max val="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63723300812E-2"/>
              <c:y val="0.4037850768519259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975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2040064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 THM 415 Letter Grade Distribution</a:t>
            </a:r>
          </a:p>
        </c:rich>
      </c:tx>
      <c:layout>
        <c:manualLayout>
          <c:xMode val="edge"/>
          <c:yMode val="edge"/>
          <c:x val="0.20942548159295743"/>
          <c:y val="4.7080582316250577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5"/>
          <c:y val="0.16594814976630451"/>
          <c:w val="0.77316630293008271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0</c:v>
                </c:pt>
                <c:pt idx="9">
                  <c:v>1</c:v>
                </c:pt>
                <c:pt idx="10">
                  <c:v>4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890688"/>
        <c:axId val="35892608"/>
        <c:axId val="0"/>
      </c:bar3DChart>
      <c:catAx>
        <c:axId val="3589068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495330206"/>
              <c:y val="0.870436518958210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589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8926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1.9912604607891328E-2"/>
              <c:y val="0.4378990958676549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589068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588222342368219"/>
          <c:y val="0.14448979353171285"/>
          <c:w val="0.7659489361045515"/>
          <c:h val="0.56597128827791066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Midterm!$B$4:$B$18</c:f>
              <c:strCache>
                <c:ptCount val="15"/>
                <c:pt idx="0">
                  <c:v>Algül</c:v>
                </c:pt>
                <c:pt idx="1">
                  <c:v>Anar</c:v>
                </c:pt>
                <c:pt idx="2">
                  <c:v>Avşar</c:v>
                </c:pt>
                <c:pt idx="3">
                  <c:v>Dinçer</c:v>
                </c:pt>
                <c:pt idx="4">
                  <c:v>Eng</c:v>
                </c:pt>
                <c:pt idx="5">
                  <c:v>Engiz</c:v>
                </c:pt>
                <c:pt idx="6">
                  <c:v>Güngördü</c:v>
                </c:pt>
                <c:pt idx="7">
                  <c:v>Kansu</c:v>
                </c:pt>
                <c:pt idx="8">
                  <c:v>Karadede</c:v>
                </c:pt>
                <c:pt idx="9">
                  <c:v>Kural</c:v>
                </c:pt>
                <c:pt idx="10">
                  <c:v>Kutlu</c:v>
                </c:pt>
                <c:pt idx="11">
                  <c:v>Mujadid</c:v>
                </c:pt>
                <c:pt idx="12">
                  <c:v>Özşen</c:v>
                </c:pt>
                <c:pt idx="13">
                  <c:v>Taştekin</c:v>
                </c:pt>
                <c:pt idx="14">
                  <c:v>Tolukan</c:v>
                </c:pt>
              </c:strCache>
            </c:strRef>
          </c:cat>
          <c:val>
            <c:numRef>
              <c:f>Midterm!$E$4:$E$18</c:f>
              <c:numCache>
                <c:formatCode>#,##0.00</c:formatCode>
                <c:ptCount val="15"/>
                <c:pt idx="0">
                  <c:v>66.666666666666657</c:v>
                </c:pt>
                <c:pt idx="1">
                  <c:v>81.666666666666671</c:v>
                </c:pt>
                <c:pt idx="2">
                  <c:v>67.5</c:v>
                </c:pt>
                <c:pt idx="3">
                  <c:v>85</c:v>
                </c:pt>
                <c:pt idx="4">
                  <c:v>72.5</c:v>
                </c:pt>
                <c:pt idx="5">
                  <c:v>57.499999999999993</c:v>
                </c:pt>
                <c:pt idx="6">
                  <c:v>40.833333333333336</c:v>
                </c:pt>
                <c:pt idx="7">
                  <c:v>21.666666666666668</c:v>
                </c:pt>
                <c:pt idx="8">
                  <c:v>50.833333333333329</c:v>
                </c:pt>
                <c:pt idx="9">
                  <c:v>68.333333333333329</c:v>
                </c:pt>
                <c:pt idx="10">
                  <c:v>48.333333333333336</c:v>
                </c:pt>
                <c:pt idx="11">
                  <c:v>69.166666666666671</c:v>
                </c:pt>
                <c:pt idx="12">
                  <c:v>48.333333333333336</c:v>
                </c:pt>
                <c:pt idx="13">
                  <c:v>96.666666666666671</c:v>
                </c:pt>
                <c:pt idx="14">
                  <c:v>103.33333333333334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Midterm!$B$4:$B$18</c:f>
              <c:strCache>
                <c:ptCount val="15"/>
                <c:pt idx="0">
                  <c:v>Algül</c:v>
                </c:pt>
                <c:pt idx="1">
                  <c:v>Anar</c:v>
                </c:pt>
                <c:pt idx="2">
                  <c:v>Avşar</c:v>
                </c:pt>
                <c:pt idx="3">
                  <c:v>Dinçer</c:v>
                </c:pt>
                <c:pt idx="4">
                  <c:v>Eng</c:v>
                </c:pt>
                <c:pt idx="5">
                  <c:v>Engiz</c:v>
                </c:pt>
                <c:pt idx="6">
                  <c:v>Güngördü</c:v>
                </c:pt>
                <c:pt idx="7">
                  <c:v>Kansu</c:v>
                </c:pt>
                <c:pt idx="8">
                  <c:v>Karadede</c:v>
                </c:pt>
                <c:pt idx="9">
                  <c:v>Kural</c:v>
                </c:pt>
                <c:pt idx="10">
                  <c:v>Kutlu</c:v>
                </c:pt>
                <c:pt idx="11">
                  <c:v>Mujadid</c:v>
                </c:pt>
                <c:pt idx="12">
                  <c:v>Özşen</c:v>
                </c:pt>
                <c:pt idx="13">
                  <c:v>Taştekin</c:v>
                </c:pt>
                <c:pt idx="14">
                  <c:v>Tolukan</c:v>
                </c:pt>
              </c:strCache>
            </c:strRef>
          </c:cat>
          <c:val>
            <c:numRef>
              <c:f>Midterm!$I$4:$I$18</c:f>
              <c:numCache>
                <c:formatCode>0.00</c:formatCode>
                <c:ptCount val="15"/>
                <c:pt idx="0">
                  <c:v>87.500000000000014</c:v>
                </c:pt>
                <c:pt idx="1">
                  <c:v>100</c:v>
                </c:pt>
                <c:pt idx="2">
                  <c:v>100</c:v>
                </c:pt>
                <c:pt idx="3">
                  <c:v>93.750000000000014</c:v>
                </c:pt>
                <c:pt idx="4">
                  <c:v>93.750000000000014</c:v>
                </c:pt>
                <c:pt idx="5">
                  <c:v>100</c:v>
                </c:pt>
                <c:pt idx="6">
                  <c:v>93.750000000000014</c:v>
                </c:pt>
                <c:pt idx="7">
                  <c:v>87.500000000000014</c:v>
                </c:pt>
                <c:pt idx="8">
                  <c:v>87.500000000000014</c:v>
                </c:pt>
                <c:pt idx="9">
                  <c:v>93.750000000000014</c:v>
                </c:pt>
                <c:pt idx="10">
                  <c:v>81.250000000000028</c:v>
                </c:pt>
                <c:pt idx="11">
                  <c:v>87.500000000000014</c:v>
                </c:pt>
                <c:pt idx="12">
                  <c:v>81.250000000000028</c:v>
                </c:pt>
                <c:pt idx="13">
                  <c:v>100</c:v>
                </c:pt>
                <c:pt idx="1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36797824"/>
        <c:axId val="36838016"/>
      </c:lineChart>
      <c:catAx>
        <c:axId val="36797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599650917188081"/>
              <c:y val="0.9229913781509656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6838016"/>
        <c:crosses val="autoZero"/>
        <c:auto val="1"/>
        <c:lblAlgn val="ctr"/>
        <c:lblOffset val="100"/>
        <c:noMultiLvlLbl val="0"/>
      </c:catAx>
      <c:valAx>
        <c:axId val="36838016"/>
        <c:scaling>
          <c:orientation val="minMax"/>
          <c:max val="10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3.0807240649334388E-2"/>
              <c:y val="0.327646891573450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6797824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2297513274583127"/>
          <c:y val="0.59226295762459147"/>
          <c:w val="0.3167863016153834"/>
          <c:h val="9.28177205456703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Midterm!$B$120:$B$127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Midterm!$D$120:$D$127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0.13333333333333333</c:v>
                </c:pt>
                <c:pt idx="7">
                  <c:v>0.8666666666666667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2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20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257481"/>
              </p:ext>
            </p:extLst>
          </p:nvPr>
        </p:nvGraphicFramePr>
        <p:xfrm>
          <a:off x="250825" y="260649"/>
          <a:ext cx="8642350" cy="59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Worksheet" r:id="rId3" imgW="8191403" imgH="4314825" progId="Excel.Sheet.8">
                  <p:embed/>
                </p:oleObj>
              </mc:Choice>
              <mc:Fallback>
                <p:oleObj name="Worksheet" r:id="rId3" imgW="8191403" imgH="43148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649"/>
                        <a:ext cx="8642350" cy="597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578322761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Worksheet" r:id="rId3" imgW="4895983" imgH="742950" progId="Excel.Sheet.8">
                  <p:embed/>
                </p:oleObj>
              </mc:Choice>
              <mc:Fallback>
                <p:oleObj name="Worksheet" r:id="rId3" imgW="4895983" imgH="74295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553584"/>
              </p:ext>
            </p:extLst>
          </p:nvPr>
        </p:nvGraphicFramePr>
        <p:xfrm>
          <a:off x="296863" y="188640"/>
          <a:ext cx="8595617" cy="60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640"/>
                        <a:ext cx="8595617" cy="60549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46135"/>
              </p:ext>
            </p:extLst>
          </p:nvPr>
        </p:nvGraphicFramePr>
        <p:xfrm>
          <a:off x="251520" y="188640"/>
          <a:ext cx="870241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204283"/>
              </p:ext>
            </p:extLst>
          </p:nvPr>
        </p:nvGraphicFramePr>
        <p:xfrm>
          <a:off x="251520" y="332656"/>
          <a:ext cx="8640959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63015"/>
              </p:ext>
            </p:extLst>
          </p:nvPr>
        </p:nvGraphicFramePr>
        <p:xfrm>
          <a:off x="323528" y="476672"/>
          <a:ext cx="8424935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856406"/>
              </p:ext>
            </p:extLst>
          </p:nvPr>
        </p:nvGraphicFramePr>
        <p:xfrm>
          <a:off x="251520" y="620688"/>
          <a:ext cx="8735193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Worksheet" r:id="rId3" imgW="5476734" imgH="3686030" progId="Excel.Sheet.8">
                  <p:embed/>
                </p:oleObj>
              </mc:Choice>
              <mc:Fallback>
                <p:oleObj name="Worksheet" r:id="rId3" imgW="5476734" imgH="368603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20688"/>
                        <a:ext cx="8735193" cy="5544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293267"/>
              </p:ext>
            </p:extLst>
          </p:nvPr>
        </p:nvGraphicFramePr>
        <p:xfrm>
          <a:off x="4341813" y="755650"/>
          <a:ext cx="4422775" cy="526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Worksheet" r:id="rId3" imgW="2495520" imgH="2247940" progId="Excel.Sheet.8">
                  <p:embed/>
                </p:oleObj>
              </mc:Choice>
              <mc:Fallback>
                <p:oleObj name="Worksheet" r:id="rId3" imgW="2495520" imgH="2247940" progId="Excel.Sheet.8">
                  <p:embed/>
                  <p:pic>
                    <p:nvPicPr>
                      <p:cNvPr id="0" name="Content Placeholder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755650"/>
                        <a:ext cx="4422775" cy="526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003605"/>
              </p:ext>
            </p:extLst>
          </p:nvPr>
        </p:nvGraphicFramePr>
        <p:xfrm>
          <a:off x="251521" y="764704"/>
          <a:ext cx="381642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1120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fatma</cp:lastModifiedBy>
  <cp:revision>110</cp:revision>
  <dcterms:created xsi:type="dcterms:W3CDTF">2009-11-08T07:48:00Z</dcterms:created>
  <dcterms:modified xsi:type="dcterms:W3CDTF">2019-11-18T16:03:00Z</dcterms:modified>
</cp:coreProperties>
</file>